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76" roundtripDataSignature="AMtx7miQ7bW8Zlyo1XCxnai3TCNIAlVV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76" Type="http://customschemas.google.com/relationships/presentationmetadata" Target="meta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e5c9028c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30e5c9028c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0e5c9028c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30e5c9028c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008e68ad9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008e68ad9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e5c9028c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30e5c9028c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84721f11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3084721f11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08e68ad9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008e68ad9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084721f11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3084721f11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08e68ad9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008e68ad9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84721f11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3084721f11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0a420ff39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30a420ff39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e5c9028c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30e5c9028c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3f890db6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03f890db6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e5c9028c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0e5c9028c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0e5c9028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30e5c9028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e5c9028c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30e5c9028c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e5c9028c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30e5c9028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0e5c9028c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30e5c9028c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84721f11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3084721f11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84721f11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3084721f11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0a420ff39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30a420ff39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84721f11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3084721f11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84721f11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3084721f11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0a420ff39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30a420ff39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e5c9028c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30e5c9028c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0e5c9028c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30e5c9028c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0e5c9028c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30e5c9028c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0e937caa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30e937caa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0a420ff39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30a420ff39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0e937caa1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30e937caa1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0a420ff39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30a420ff39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0e5c9028c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30e5c9028c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0e5c9028c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30e5c9028c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0e5c9028c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30e5c9028c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0e937caa1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30e937caa1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0e937caa1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30e937caa1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0e5c9028c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30e5c9028c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0e937caa1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30e937caa1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0e5c9028c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30e5c9028c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0e937caa1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30e937caa1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0e937caa1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30e937caa1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0e937caa1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30e937caa1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0e937caa1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30e937caa1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0e937caa1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30e937caa1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0e937caa1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30e937caa1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0e937caa1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30e937caa1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0e937caa1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30e937caa1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0e937caa1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30e937caa1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0e937caa1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30e937caa1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0e937caa1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30e937caa1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0e937caa1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30e937caa1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0e937caa1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30e937caa1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4642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Master Thesis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724938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5200">
                <a:solidFill>
                  <a:schemeClr val="dk1"/>
                </a:solidFill>
              </a:rPr>
              <a:t>Electric Engine Modelling </a:t>
            </a:r>
            <a:endParaRPr sz="5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3360"/>
              <a:buNone/>
            </a:pPr>
            <a:r>
              <a:t/>
            </a:r>
            <a:endParaRPr sz="5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/>
          <p:nvPr>
            <p:ph type="title"/>
          </p:nvPr>
        </p:nvSpPr>
        <p:spPr>
          <a:xfrm>
            <a:off x="157000" y="1788625"/>
            <a:ext cx="86136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1st Approach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Tabular Representation</a:t>
            </a:r>
            <a:endParaRPr/>
          </a:p>
        </p:txBody>
      </p:sp>
      <p:sp>
        <p:nvSpPr>
          <p:cNvPr id="121" name="Google Shape;121;p11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MLP model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Topology invariance achieved with distinct columns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Geometric connections not explicit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slots/Magnets/Windings are represented by count as columns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e5c9028cd_0_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MLP Model</a:t>
            </a:r>
            <a:endParaRPr/>
          </a:p>
        </p:txBody>
      </p:sp>
      <p:pic>
        <p:nvPicPr>
          <p:cNvPr id="127" name="Google Shape;127;g30e5c9028cd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675" y="1092775"/>
            <a:ext cx="581595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33" name="Google Shape;133;p12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degree values converted to their corresponding radian values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Positive part of ETA grids are considered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ETA grids padded with the max rows based on Max Mgrenz value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Cross Fold Validation used to have most data for training- 5 folds and best performing model(lowest combined loss and both outputs scores to be minimum) to be chosen for inference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e5c9028cd_0_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39" name="Google Shape;139;g30e5c9028cd_0_86"/>
          <p:cNvSpPr txBox="1"/>
          <p:nvPr>
            <p:ph idx="1" type="body"/>
          </p:nvPr>
        </p:nvSpPr>
        <p:spPr>
          <a:xfrm>
            <a:off x="775100" y="1017725"/>
            <a:ext cx="77634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 Scaler - Input features</a:t>
            </a:r>
            <a:endParaRPr/>
          </a:p>
        </p:txBody>
      </p:sp>
      <p:pic>
        <p:nvPicPr>
          <p:cNvPr id="140" name="Google Shape;140;g30e5c9028cd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875" y="2282875"/>
            <a:ext cx="6572250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MLP Training Plots </a:t>
            </a:r>
            <a:endParaRPr/>
          </a:p>
        </p:txBody>
      </p:sp>
      <p:pic>
        <p:nvPicPr>
          <p:cNvPr id="146" name="Google Shape;14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750" y="1150800"/>
            <a:ext cx="870813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08e68ad9d_0_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MLP Validation Plots </a:t>
            </a:r>
            <a:endParaRPr/>
          </a:p>
        </p:txBody>
      </p:sp>
      <p:pic>
        <p:nvPicPr>
          <p:cNvPr id="152" name="Google Shape;152;g3008e68ad9d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9001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e5c9028cd_0_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Hyperparameter Tuning </a:t>
            </a:r>
            <a:endParaRPr/>
          </a:p>
        </p:txBody>
      </p:sp>
      <p:pic>
        <p:nvPicPr>
          <p:cNvPr id="158" name="Google Shape;158;g30e5c9028cd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364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Loss Calculation</a:t>
            </a:r>
            <a:endParaRPr/>
          </a:p>
        </p:txBody>
      </p:sp>
      <p:sp>
        <p:nvSpPr>
          <p:cNvPr id="164" name="Google Shape;164;p14"/>
          <p:cNvSpPr txBox="1"/>
          <p:nvPr>
            <p:ph idx="1" type="body"/>
          </p:nvPr>
        </p:nvSpPr>
        <p:spPr>
          <a:xfrm>
            <a:off x="533400" y="1544550"/>
            <a:ext cx="81792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 : Mean Squared Error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 Loss = 2D KPI Loss Weightage(2D KPI Loss Regularization +  2D KPI Loss) +  3D KPI Loss Weightage(3D KPI Loss Regularization +  3D KPI Loss)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84721f11c_0_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MSE Loss 2D KPI</a:t>
            </a:r>
            <a:endParaRPr/>
          </a:p>
        </p:txBody>
      </p:sp>
      <p:pic>
        <p:nvPicPr>
          <p:cNvPr id="170" name="Google Shape;170;g3084721f11c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7775" y="1353825"/>
            <a:ext cx="6648450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61" name="Google Shape;61;p2"/>
          <p:cNvSpPr txBox="1"/>
          <p:nvPr>
            <p:ph idx="1" type="body"/>
          </p:nvPr>
        </p:nvSpPr>
        <p:spPr>
          <a:xfrm>
            <a:off x="360050" y="2063600"/>
            <a:ext cx="79563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To predict 2D and 3D KPIs : Mgrenz(Torque Curve) and ETA(Efficiency Grid) plots for topology invariant IPSM Electric Motors designs.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Regression Problem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08e68ad9d_0_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Loss Regularization for 2D KPI</a:t>
            </a:r>
            <a:endParaRPr/>
          </a:p>
        </p:txBody>
      </p:sp>
      <p:sp>
        <p:nvSpPr>
          <p:cNvPr id="176" name="Google Shape;176;g3008e68ad9d_0_22"/>
          <p:cNvSpPr txBox="1"/>
          <p:nvPr>
            <p:ph idx="1" type="body"/>
          </p:nvPr>
        </p:nvSpPr>
        <p:spPr>
          <a:xfrm>
            <a:off x="445075" y="1115250"/>
            <a:ext cx="8387100" cy="1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89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Regularization : MSE Loss L2 regularized such that prediction of a specific element in the array is less than or equal to prior element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encourage monotonically decreasing array values(as implied by torque curve)</a:t>
            </a:r>
            <a:endParaRPr/>
          </a:p>
        </p:txBody>
      </p:sp>
      <p:pic>
        <p:nvPicPr>
          <p:cNvPr id="177" name="Google Shape;177;g3008e68ad9d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075" y="3017525"/>
            <a:ext cx="766762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4721f11c_0_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MSE Loss 3D KPI</a:t>
            </a:r>
            <a:endParaRPr/>
          </a:p>
        </p:txBody>
      </p:sp>
      <p:pic>
        <p:nvPicPr>
          <p:cNvPr id="183" name="Google Shape;183;g3084721f11c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5" y="1199150"/>
            <a:ext cx="760095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08e68ad9d_0_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"/>
              <a:t>Loss Regularization for 3D KPI</a:t>
            </a:r>
            <a:endParaRPr/>
          </a:p>
        </p:txBody>
      </p:sp>
      <p:sp>
        <p:nvSpPr>
          <p:cNvPr id="189" name="Google Shape;189;g3008e68ad9d_0_16"/>
          <p:cNvSpPr txBox="1"/>
          <p:nvPr>
            <p:ph idx="1" type="body"/>
          </p:nvPr>
        </p:nvSpPr>
        <p:spPr>
          <a:xfrm>
            <a:off x="445075" y="1097200"/>
            <a:ext cx="7890600" cy="12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values corresponding to center row of each grid contribute to loss regularization.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Thus favoring 0’s as the efficiency at torque 0 is always 0</a:t>
            </a:r>
            <a:endParaRPr/>
          </a:p>
        </p:txBody>
      </p:sp>
      <p:pic>
        <p:nvPicPr>
          <p:cNvPr id="190" name="Google Shape;190;g3008e68ad9d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563" y="2920925"/>
            <a:ext cx="4619625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84721f11c_0_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Total Loss</a:t>
            </a:r>
            <a:endParaRPr/>
          </a:p>
        </p:txBody>
      </p:sp>
      <p:sp>
        <p:nvSpPr>
          <p:cNvPr id="196" name="Google Shape;196;g3084721f11c_0_19"/>
          <p:cNvSpPr txBox="1"/>
          <p:nvPr>
            <p:ph idx="1" type="body"/>
          </p:nvPr>
        </p:nvSpPr>
        <p:spPr>
          <a:xfrm>
            <a:off x="1306850" y="1109475"/>
            <a:ext cx="63714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 Loss = Loss calculated for 2D KPI + 3D KPI</a:t>
            </a:r>
            <a:endParaRPr/>
          </a:p>
        </p:txBody>
      </p:sp>
      <p:pic>
        <p:nvPicPr>
          <p:cNvPr id="197" name="Google Shape;197;g3084721f11c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175" y="1906150"/>
            <a:ext cx="6271351" cy="29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Post Processing</a:t>
            </a:r>
            <a:endParaRPr/>
          </a:p>
        </p:txBody>
      </p:sp>
      <p:sp>
        <p:nvSpPr>
          <p:cNvPr id="203" name="Google Shape;203;p15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Scale input with same scale used for training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Once ETA predictions are obtained, slice them based on shape of its corresp Torque curve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MLP Training Results for KPI prediction Mgrenz</a:t>
            </a:r>
            <a:endParaRPr/>
          </a:p>
        </p:txBody>
      </p:sp>
      <p:pic>
        <p:nvPicPr>
          <p:cNvPr id="209" name="Google Shape;2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975" y="1160450"/>
            <a:ext cx="613402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0a420ff39a_0_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2D KPI</a:t>
            </a:r>
            <a:endParaRPr/>
          </a:p>
        </p:txBody>
      </p:sp>
      <p:pic>
        <p:nvPicPr>
          <p:cNvPr id="215" name="Google Shape;215;g30a420ff39a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0238" y="1017725"/>
            <a:ext cx="732353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0e5c9028cd_0_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MLP Training Results for KPI prediction Mgrenz</a:t>
            </a:r>
            <a:endParaRPr/>
          </a:p>
        </p:txBody>
      </p:sp>
      <p:pic>
        <p:nvPicPr>
          <p:cNvPr id="221" name="Google Shape;221;g30e5c9028cd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175" y="1063775"/>
            <a:ext cx="731474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3f890db68_0_3"/>
          <p:cNvSpPr txBox="1"/>
          <p:nvPr>
            <p:ph type="title"/>
          </p:nvPr>
        </p:nvSpPr>
        <p:spPr>
          <a:xfrm>
            <a:off x="311700" y="135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MLP Training Results for KPI prediction ETA</a:t>
            </a:r>
            <a:endParaRPr/>
          </a:p>
        </p:txBody>
      </p:sp>
      <p:pic>
        <p:nvPicPr>
          <p:cNvPr id="227" name="Google Shape;227;g303f890db68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800" y="926125"/>
            <a:ext cx="4538734" cy="19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303f890db68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263" y="2832000"/>
            <a:ext cx="4955116" cy="20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0e5c9028cd_0_31"/>
          <p:cNvSpPr txBox="1"/>
          <p:nvPr>
            <p:ph type="title"/>
          </p:nvPr>
        </p:nvSpPr>
        <p:spPr>
          <a:xfrm>
            <a:off x="311700" y="135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MLP Training Results for KPI prediction ETA</a:t>
            </a:r>
            <a:endParaRPr/>
          </a:p>
        </p:txBody>
      </p:sp>
      <p:pic>
        <p:nvPicPr>
          <p:cNvPr id="234" name="Google Shape;234;g30e5c9028cd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0750"/>
            <a:ext cx="6984854" cy="190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30e5c9028cd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2850" y="2919024"/>
            <a:ext cx="7519453" cy="20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title"/>
          </p:nvPr>
        </p:nvSpPr>
        <p:spPr>
          <a:xfrm>
            <a:off x="350375" y="225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Mgrenz KPI - 2d Plot</a:t>
            </a:r>
            <a:endParaRPr/>
          </a:p>
        </p:txBody>
      </p:sp>
      <p:pic>
        <p:nvPicPr>
          <p:cNvPr id="67" name="Google Shape;6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9875" y="1018350"/>
            <a:ext cx="6077825" cy="362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0e5c9028cd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MLP* Training Results for KPI prediction Mgrenz</a:t>
            </a:r>
            <a:endParaRPr/>
          </a:p>
        </p:txBody>
      </p:sp>
      <p:pic>
        <p:nvPicPr>
          <p:cNvPr id="241" name="Google Shape;241;g30e5c9028c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975" y="1160450"/>
            <a:ext cx="625538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0e5c9028cd_0_22"/>
          <p:cNvSpPr txBox="1"/>
          <p:nvPr>
            <p:ph type="title"/>
          </p:nvPr>
        </p:nvSpPr>
        <p:spPr>
          <a:xfrm>
            <a:off x="311700" y="135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MLP* Training Results for KPI prediction Mgrenz</a:t>
            </a:r>
            <a:endParaRPr/>
          </a:p>
        </p:txBody>
      </p:sp>
      <p:pic>
        <p:nvPicPr>
          <p:cNvPr id="247" name="Google Shape;247;g30e5c9028cd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41425"/>
            <a:ext cx="7792368" cy="41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0e5c9028cd_0_5"/>
          <p:cNvSpPr txBox="1"/>
          <p:nvPr>
            <p:ph type="title"/>
          </p:nvPr>
        </p:nvSpPr>
        <p:spPr>
          <a:xfrm>
            <a:off x="311700" y="135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MLP* Training Results for KPI prediction ETA</a:t>
            </a:r>
            <a:endParaRPr/>
          </a:p>
        </p:txBody>
      </p:sp>
      <p:pic>
        <p:nvPicPr>
          <p:cNvPr id="253" name="Google Shape;253;g30e5c9028cd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708350"/>
            <a:ext cx="4689100" cy="19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30e5c9028cd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338" y="2883625"/>
            <a:ext cx="5019678" cy="20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0e5c9028cd_0_14"/>
          <p:cNvSpPr txBox="1"/>
          <p:nvPr>
            <p:ph type="title"/>
          </p:nvPr>
        </p:nvSpPr>
        <p:spPr>
          <a:xfrm>
            <a:off x="311700" y="135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MLP* Training Results for KPI prediction ETA</a:t>
            </a:r>
            <a:endParaRPr/>
          </a:p>
        </p:txBody>
      </p:sp>
      <p:pic>
        <p:nvPicPr>
          <p:cNvPr id="260" name="Google Shape;260;g30e5c9028cd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0750"/>
            <a:ext cx="6801284" cy="18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30e5c9028cd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500" y="2883625"/>
            <a:ext cx="7688688" cy="21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Evaluation Metrics</a:t>
            </a:r>
            <a:endParaRPr/>
          </a:p>
        </p:txBody>
      </p:sp>
      <p:sp>
        <p:nvSpPr>
          <p:cNvPr id="267" name="Google Shape;267;p19"/>
          <p:cNvSpPr txBox="1"/>
          <p:nvPr>
            <p:ph idx="1" type="body"/>
          </p:nvPr>
        </p:nvSpPr>
        <p:spPr>
          <a:xfrm>
            <a:off x="360050" y="1453625"/>
            <a:ext cx="8120700" cy="23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RMSE as a Score for both KPIs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Difference and Percentage Difference for 2D KPI and Difference for 3D KPI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84721f11c_0_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Evaluation Metric for 2D KPI</a:t>
            </a:r>
            <a:endParaRPr/>
          </a:p>
        </p:txBody>
      </p:sp>
      <p:pic>
        <p:nvPicPr>
          <p:cNvPr id="273" name="Google Shape;273;g3084721f11c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200" y="1653550"/>
            <a:ext cx="6638925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84721f11c_0_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Evaluation Statistics 2D KPI</a:t>
            </a:r>
            <a:endParaRPr/>
          </a:p>
        </p:txBody>
      </p:sp>
      <p:pic>
        <p:nvPicPr>
          <p:cNvPr id="279" name="Google Shape;279;g3084721f11c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925" y="1112125"/>
            <a:ext cx="600274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a420ff39a_0_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Evaluation Statistics 2D KPI</a:t>
            </a:r>
            <a:endParaRPr/>
          </a:p>
        </p:txBody>
      </p:sp>
      <p:pic>
        <p:nvPicPr>
          <p:cNvPr id="285" name="Google Shape;285;g30a420ff39a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625" y="1017725"/>
            <a:ext cx="731474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084721f11c_0_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Evaluation Metric for 3D KPI</a:t>
            </a:r>
            <a:endParaRPr/>
          </a:p>
        </p:txBody>
      </p:sp>
      <p:pic>
        <p:nvPicPr>
          <p:cNvPr id="291" name="Google Shape;291;g3084721f11c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6525" y="1392475"/>
            <a:ext cx="689610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084721f11c_0_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Evaluation Statistics 3D KPI</a:t>
            </a:r>
            <a:endParaRPr/>
          </a:p>
        </p:txBody>
      </p:sp>
      <p:pic>
        <p:nvPicPr>
          <p:cNvPr id="297" name="Google Shape;297;g3084721f11c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600" y="1121800"/>
            <a:ext cx="583681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/>
          <p:nvPr>
            <p:ph type="title"/>
          </p:nvPr>
        </p:nvSpPr>
        <p:spPr>
          <a:xfrm>
            <a:off x="350375" y="225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ETA KPI - 3d Plot</a:t>
            </a:r>
            <a:endParaRPr/>
          </a:p>
        </p:txBody>
      </p:sp>
      <p:pic>
        <p:nvPicPr>
          <p:cNvPr id="73" name="Google Shape;7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550" y="798275"/>
            <a:ext cx="6381049" cy="422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0a420ff39a_0_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Evaluation Statistics 3D KPI</a:t>
            </a:r>
            <a:endParaRPr/>
          </a:p>
        </p:txBody>
      </p:sp>
      <p:pic>
        <p:nvPicPr>
          <p:cNvPr id="303" name="Google Shape;303;g30a420ff39a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000" y="1017725"/>
            <a:ext cx="780199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0e5c9028cd_0_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KPI(After mirroring ETAs)</a:t>
            </a:r>
            <a:endParaRPr/>
          </a:p>
        </p:txBody>
      </p:sp>
      <p:pic>
        <p:nvPicPr>
          <p:cNvPr id="309" name="Google Shape;309;g30e5c9028cd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538" y="1017725"/>
            <a:ext cx="790292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0e5c9028cd_0_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KPI(After mirroring ETAs)</a:t>
            </a:r>
            <a:endParaRPr/>
          </a:p>
        </p:txBody>
      </p:sp>
      <p:pic>
        <p:nvPicPr>
          <p:cNvPr id="315" name="Google Shape;315;g30e5c9028cd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875" y="940400"/>
            <a:ext cx="696825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0e5c9028cd_0_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KPI(After mirroring ETAs)</a:t>
            </a:r>
            <a:endParaRPr/>
          </a:p>
        </p:txBody>
      </p:sp>
      <p:pic>
        <p:nvPicPr>
          <p:cNvPr id="321" name="Google Shape;321;g30e5c9028cd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50" y="1247475"/>
            <a:ext cx="8295299" cy="22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e937caa1c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KPI(After mirroring ETAs)</a:t>
            </a:r>
            <a:endParaRPr/>
          </a:p>
        </p:txBody>
      </p:sp>
      <p:pic>
        <p:nvPicPr>
          <p:cNvPr id="327" name="Google Shape;327;g30e937caa1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975" y="967075"/>
            <a:ext cx="609953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a420ff39a_0_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Baseline Model</a:t>
            </a:r>
            <a:endParaRPr/>
          </a:p>
        </p:txBody>
      </p:sp>
      <p:sp>
        <p:nvSpPr>
          <p:cNvPr id="333" name="Google Shape;333;g30a420ff39a_0_11"/>
          <p:cNvSpPr txBox="1"/>
          <p:nvPr/>
        </p:nvSpPr>
        <p:spPr>
          <a:xfrm>
            <a:off x="813775" y="1279600"/>
            <a:ext cx="7850700" cy="3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Averaged Test Dataset for both outputs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0e937caa1c_0_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2D KPI</a:t>
            </a:r>
            <a:endParaRPr/>
          </a:p>
        </p:txBody>
      </p:sp>
      <p:pic>
        <p:nvPicPr>
          <p:cNvPr id="339" name="Google Shape;339;g30e937caa1c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975" y="1017725"/>
            <a:ext cx="588236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0a420ff39a_0_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KPI</a:t>
            </a:r>
            <a:endParaRPr/>
          </a:p>
        </p:txBody>
      </p:sp>
      <p:pic>
        <p:nvPicPr>
          <p:cNvPr id="345" name="Google Shape;345;g30a420ff39a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125" y="1131450"/>
            <a:ext cx="783567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0e5c9028cd_0_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KPI(After mirroring ETAs)</a:t>
            </a:r>
            <a:endParaRPr/>
          </a:p>
        </p:txBody>
      </p:sp>
      <p:pic>
        <p:nvPicPr>
          <p:cNvPr id="351" name="Google Shape;351;g30e5c9028cd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50" y="1228125"/>
            <a:ext cx="787822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0e5c9028cd_0_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KPI(After mirroring ETAs)</a:t>
            </a:r>
            <a:endParaRPr/>
          </a:p>
        </p:txBody>
      </p:sp>
      <p:pic>
        <p:nvPicPr>
          <p:cNvPr id="357" name="Google Shape;357;g30e5c9028cd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600" y="1017725"/>
            <a:ext cx="688074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79" name="Google Shape;79;p5"/>
          <p:cNvSpPr txBox="1"/>
          <p:nvPr>
            <p:ph idx="1" type="body"/>
          </p:nvPr>
        </p:nvSpPr>
        <p:spPr>
          <a:xfrm>
            <a:off x="311700" y="1067775"/>
            <a:ext cx="2880600" cy="13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Valeo provided ~1500 Double V magnet parametric description</a:t>
            </a:r>
            <a:endParaRPr/>
          </a:p>
        </p:txBody>
      </p:sp>
      <p:pic>
        <p:nvPicPr>
          <p:cNvPr id="80" name="Google Shape;8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302" y="2499626"/>
            <a:ext cx="2493311" cy="220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3500" y="1017725"/>
            <a:ext cx="436211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0e5c9028cd_0_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KPI(After mirroring ETAs)</a:t>
            </a:r>
            <a:endParaRPr/>
          </a:p>
        </p:txBody>
      </p:sp>
      <p:pic>
        <p:nvPicPr>
          <p:cNvPr id="363" name="Google Shape;363;g30e5c9028cd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75" y="1479500"/>
            <a:ext cx="8381700" cy="22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0e937caa1c_0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KPI(After mirroring ETAs)</a:t>
            </a:r>
            <a:endParaRPr/>
          </a:p>
        </p:txBody>
      </p:sp>
      <p:pic>
        <p:nvPicPr>
          <p:cNvPr id="369" name="Google Shape;369;g30e937caa1c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300" y="1017725"/>
            <a:ext cx="599616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0e937caa1c_0_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KPI(After mirroring ETAs)</a:t>
            </a:r>
            <a:endParaRPr/>
          </a:p>
        </p:txBody>
      </p:sp>
      <p:pic>
        <p:nvPicPr>
          <p:cNvPr id="375" name="Google Shape;375;g30e937caa1c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75" y="1121775"/>
            <a:ext cx="590514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e5c9028cd_0_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Ablation Studies</a:t>
            </a:r>
            <a:endParaRPr/>
          </a:p>
        </p:txBody>
      </p:sp>
      <p:pic>
        <p:nvPicPr>
          <p:cNvPr id="381" name="Google Shape;381;g30e5c9028cd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300" y="1095075"/>
            <a:ext cx="5032350" cy="225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30e5c9028cd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400" y="3665375"/>
            <a:ext cx="8839202" cy="1390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0e937caa1c_0_79"/>
          <p:cNvSpPr txBox="1"/>
          <p:nvPr>
            <p:ph type="title"/>
          </p:nvPr>
        </p:nvSpPr>
        <p:spPr>
          <a:xfrm>
            <a:off x="157000" y="1788625"/>
            <a:ext cx="86136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2nd Approach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0e5c9028cd_0_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GNN</a:t>
            </a:r>
            <a:endParaRPr/>
          </a:p>
        </p:txBody>
      </p:sp>
      <p:sp>
        <p:nvSpPr>
          <p:cNvPr id="393" name="Google Shape;393;g30e5c9028cd_0_120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GNNs aim to learn a representation vector for each node after L layer transformations based on graph structure and initial node feature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Representation of each node is computed by recursively aggregating features of neighbour nodes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relations can be composited with each other to learn high level </a:t>
            </a:r>
            <a:r>
              <a:rPr lang="en"/>
              <a:t>semantic</a:t>
            </a:r>
            <a:r>
              <a:rPr lang="en"/>
              <a:t> relations - Metapaths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0e937caa1c_0_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GNN</a:t>
            </a:r>
            <a:endParaRPr/>
          </a:p>
        </p:txBody>
      </p:sp>
      <p:sp>
        <p:nvSpPr>
          <p:cNvPr id="399" name="Google Shape;399;g30e937caa1c_0_69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2 types 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Homogeneous GNN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Heterogeneous GNN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00" name="Google Shape;400;g30e937caa1c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013" y="2334425"/>
            <a:ext cx="6124575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0e937caa1c_0_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Purposes</a:t>
            </a:r>
            <a:endParaRPr/>
          </a:p>
        </p:txBody>
      </p:sp>
      <p:sp>
        <p:nvSpPr>
          <p:cNvPr id="406" name="Google Shape;406;g30e937caa1c_0_43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Node Prediction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 </a:t>
            </a:r>
            <a:r>
              <a:rPr lang="en"/>
              <a:t>Prediction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Graph Prediction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0e937caa1c_0_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412" name="Google Shape;412;g30e937caa1c_0_48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Recommendation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Academic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Information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Social  Networks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Generally involves 1 giant graph - hence the importance of going graph batch, splits etc.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Our use case : 1 graph per EM variant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0e937caa1c_0_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Graph Representation</a:t>
            </a:r>
            <a:endParaRPr/>
          </a:p>
        </p:txBody>
      </p:sp>
      <p:sp>
        <p:nvSpPr>
          <p:cNvPr id="418" name="Google Shape;418;g30e937caa1c_0_27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2 types 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Metapath based HGNN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Capture</a:t>
            </a:r>
            <a:r>
              <a:rPr lang="en"/>
              <a:t> structural info of same </a:t>
            </a:r>
            <a:r>
              <a:rPr lang="en"/>
              <a:t>semantic and then fuse diff semantic info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Metapath Free based HGNN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Capture structural and semantic information simultaneously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Electric Motor Cross-section</a:t>
            </a:r>
            <a:endParaRPr/>
          </a:p>
        </p:txBody>
      </p:sp>
      <p:pic>
        <p:nvPicPr>
          <p:cNvPr id="87" name="Google Shape;8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1975" y="1102450"/>
            <a:ext cx="528004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0e937caa1c_0_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Message Passing</a:t>
            </a:r>
            <a:endParaRPr/>
          </a:p>
        </p:txBody>
      </p:sp>
      <p:pic>
        <p:nvPicPr>
          <p:cNvPr id="424" name="Google Shape;424;g30e937caa1c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625" y="1920288"/>
            <a:ext cx="4476750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0e937caa1c_0_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Homogeneous GNN Message Passing</a:t>
            </a:r>
            <a:endParaRPr/>
          </a:p>
        </p:txBody>
      </p:sp>
      <p:sp>
        <p:nvSpPr>
          <p:cNvPr id="430" name="Google Shape;430;g30e937caa1c_0_32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node and edge are of same type.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MP is done over neighbouring nodes and edges over hops until it learns a representation equivalent from its neighbours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0e937caa1c_0_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Heterogeneous GNN Message Passing</a:t>
            </a:r>
            <a:endParaRPr/>
          </a:p>
        </p:txBody>
      </p:sp>
      <p:sp>
        <p:nvSpPr>
          <p:cNvPr id="436" name="Google Shape;436;g30e937caa1c_0_37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Node &amp; Edge features from different types cannot be processed by same function due to difference in feature type and / or dimensionality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Therefore MP functions need to be implemented individually for each edge type.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MP GNN algorithm need to iterate over edge type dictionaries during message computation and over node type dictionaries during node updates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0e937caa1c_0_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OverSmoothing &amp; Gradient Vanishing</a:t>
            </a:r>
            <a:endParaRPr/>
          </a:p>
        </p:txBody>
      </p:sp>
      <p:sp>
        <p:nvSpPr>
          <p:cNvPr id="442" name="Google Shape;442;g30e937caa1c_0_59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GNNs cannot be too deep due to oversmoothing problem.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Impedes model training by isolating output representations from the input features with increase in depth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Mitigate by including pre activation residual connections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Graph Representation</a:t>
            </a:r>
            <a:endParaRPr/>
          </a:p>
        </p:txBody>
      </p:sp>
      <p:sp>
        <p:nvSpPr>
          <p:cNvPr id="448" name="Google Shape;448;p20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Hetereogeneous GNN model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Represent data as graph - networkx graph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Topology invariance to be achieved here by having different nodes and edges but node and edge type always would remain consistent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Geometry is much better represented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slots/Magnets/Windings are represented as different nodes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Apt for our usecase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0e937caa1c_0_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Double V Magnet Topology</a:t>
            </a:r>
            <a:endParaRPr/>
          </a:p>
        </p:txBody>
      </p:sp>
      <p:sp>
        <p:nvSpPr>
          <p:cNvPr id="454" name="Google Shape;454;g30e937caa1c_0_83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Node Types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{v, vm, r, s, sw}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</a:t>
            </a:r>
            <a:r>
              <a:rPr lang="en"/>
              <a:t> Types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{a, d1, d2, d4}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30e937caa1c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850" y="0"/>
            <a:ext cx="625038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0e937caa1c_0_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Scaling</a:t>
            </a:r>
            <a:endParaRPr/>
          </a:p>
        </p:txBody>
      </p:sp>
      <p:sp>
        <p:nvSpPr>
          <p:cNvPr id="465" name="Google Shape;465;g30e937caa1c_0_102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 Scaling for each node type and edge type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0e937caa1c_0_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Mapping</a:t>
            </a:r>
            <a:endParaRPr/>
          </a:p>
        </p:txBody>
      </p:sp>
      <p:sp>
        <p:nvSpPr>
          <p:cNvPr id="471" name="Google Shape;471;g30e937caa1c_0_116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Node Mapping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 Mapping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0e937caa1c_0_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477" name="Google Shape;477;g30e937caa1c_0_111"/>
          <p:cNvSpPr txBox="1"/>
          <p:nvPr>
            <p:ph idx="1" type="body"/>
          </p:nvPr>
        </p:nvSpPr>
        <p:spPr>
          <a:xfrm>
            <a:off x="311700" y="1067775"/>
            <a:ext cx="85752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Layer for each Node type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Convolutional layer for each edge type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Presumably another Linear layer for each Edge feature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EM Topologies Manufactured by Valeo</a:t>
            </a:r>
            <a:endParaRPr/>
          </a:p>
        </p:txBody>
      </p:sp>
      <p:pic>
        <p:nvPicPr>
          <p:cNvPr id="93" name="Google Shape;9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25" y="1319600"/>
            <a:ext cx="2791326" cy="318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9500" y="1137350"/>
            <a:ext cx="3101075" cy="32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4350" y="1269009"/>
            <a:ext cx="3101074" cy="308951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"/>
          <p:cNvSpPr txBox="1"/>
          <p:nvPr/>
        </p:nvSpPr>
        <p:spPr>
          <a:xfrm>
            <a:off x="717075" y="4497925"/>
            <a:ext cx="1878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Single V Magnet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"/>
          <p:cNvSpPr txBox="1"/>
          <p:nvPr/>
        </p:nvSpPr>
        <p:spPr>
          <a:xfrm>
            <a:off x="6520100" y="4354100"/>
            <a:ext cx="2117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Double V Magnet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7"/>
          <p:cNvSpPr txBox="1"/>
          <p:nvPr/>
        </p:nvSpPr>
        <p:spPr>
          <a:xfrm>
            <a:off x="3874025" y="4438825"/>
            <a:ext cx="167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Nabla Magnet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1"/>
          <p:cNvSpPr txBox="1"/>
          <p:nvPr>
            <p:ph idx="1" type="subTitle"/>
          </p:nvPr>
        </p:nvSpPr>
        <p:spPr>
          <a:xfrm>
            <a:off x="234350" y="19446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3360"/>
              <a:buNone/>
            </a:pPr>
            <a:r>
              <a:rPr i="1" lang="en" sz="5200">
                <a:solidFill>
                  <a:schemeClr val="dk1"/>
                </a:solidFill>
              </a:rPr>
              <a:t>Thank you</a:t>
            </a:r>
            <a:endParaRPr i="1" sz="5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3360"/>
              <a:buNone/>
            </a:pPr>
            <a:r>
              <a:t/>
            </a:r>
            <a:endParaRPr sz="5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Process Flowchart</a:t>
            </a:r>
            <a:endParaRPr/>
          </a:p>
        </p:txBody>
      </p:sp>
      <p:pic>
        <p:nvPicPr>
          <p:cNvPr id="104" name="Google Shape;10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190" y="1017725"/>
            <a:ext cx="7449610" cy="40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Proposed Timeline</a:t>
            </a:r>
            <a:endParaRPr/>
          </a:p>
        </p:txBody>
      </p:sp>
      <p:pic>
        <p:nvPicPr>
          <p:cNvPr id="110" name="Google Shape;11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8839202" cy="34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